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61" r:id="rId6"/>
    <p:sldId id="262" r:id="rId7"/>
    <p:sldId id="277" r:id="rId8"/>
    <p:sldId id="270" r:id="rId9"/>
    <p:sldId id="282" r:id="rId10"/>
    <p:sldId id="271" r:id="rId11"/>
    <p:sldId id="279" r:id="rId12"/>
    <p:sldId id="280" r:id="rId13"/>
    <p:sldId id="281" r:id="rId14"/>
    <p:sldId id="276"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EF0BCD-DBFA-4073-9841-D6B93DFBA64C}" type="datetimeFigureOut">
              <a:rPr lang="ru-RU" smtClean="0"/>
              <a:pPr/>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F6A45-1269-4B82-81E0-39953F419E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F0BCD-DBFA-4073-9841-D6B93DFBA64C}" type="datetimeFigureOut">
              <a:rPr lang="ru-RU" smtClean="0"/>
              <a:pPr/>
              <a:t>30.01.2023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F6A45-1269-4B82-81E0-39953F419E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857232"/>
            <a:ext cx="7772400" cy="1643074"/>
          </a:xfrm>
        </p:spPr>
        <p:txBody>
          <a:bodyPr>
            <a:normAutofit fontScale="90000"/>
          </a:bodyPr>
          <a:lstStyle/>
          <a:p>
            <a:r>
              <a:rPr lang="ru-RU" sz="4800" dirty="0" smtClean="0">
                <a:solidFill>
                  <a:srgbClr val="000066"/>
                </a:solidFill>
                <a:latin typeface="Verdana" pitchFamily="32" charset="0"/>
              </a:rPr>
              <a:t/>
            </a:r>
            <a:br>
              <a:rPr lang="ru-RU" sz="4800" dirty="0" smtClean="0">
                <a:solidFill>
                  <a:srgbClr val="000066"/>
                </a:solidFill>
                <a:latin typeface="Verdana" pitchFamily="32" charset="0"/>
              </a:rPr>
            </a:br>
            <a:r>
              <a:rPr lang="ru-RU" sz="3600" b="1" dirty="0" smtClean="0">
                <a:solidFill>
                  <a:srgbClr val="000066"/>
                </a:solidFill>
                <a:latin typeface="Times New Roman" pitchFamily="18" charset="0"/>
                <a:cs typeface="Times New Roman" pitchFamily="18" charset="0"/>
              </a:rPr>
              <a:t>Педагогический проект</a:t>
            </a:r>
            <a:br>
              <a:rPr lang="ru-RU" sz="3600" b="1" dirty="0" smtClean="0">
                <a:solidFill>
                  <a:srgbClr val="000066"/>
                </a:solidFill>
                <a:latin typeface="Times New Roman" pitchFamily="18" charset="0"/>
                <a:cs typeface="Times New Roman" pitchFamily="18" charset="0"/>
              </a:rPr>
            </a:br>
            <a:r>
              <a:rPr lang="ru-RU" b="1" dirty="0" smtClean="0">
                <a:solidFill>
                  <a:srgbClr val="467CE8"/>
                </a:solidFill>
                <a:latin typeface="Verdana" pitchFamily="32" charset="0"/>
              </a:rPr>
              <a:t> </a:t>
            </a:r>
            <a:r>
              <a:rPr lang="ru-RU" sz="4000" b="1" dirty="0" smtClean="0">
                <a:solidFill>
                  <a:srgbClr val="467CE8"/>
                </a:solidFill>
                <a:latin typeface="Times New Roman" pitchFamily="18" charset="0"/>
                <a:cs typeface="Times New Roman" pitchFamily="18" charset="0"/>
              </a:rPr>
              <a:t>«Выращивание </a:t>
            </a:r>
            <a:r>
              <a:rPr lang="ru-RU" sz="4000" b="1" dirty="0" smtClean="0">
                <a:solidFill>
                  <a:srgbClr val="467CE8"/>
                </a:solidFill>
                <a:latin typeface="Times New Roman" pitchFamily="18" charset="0"/>
                <a:cs typeface="Times New Roman" pitchFamily="18" charset="0"/>
              </a:rPr>
              <a:t>кристаллов в домашних </a:t>
            </a:r>
            <a:r>
              <a:rPr lang="ru-RU" sz="4000" b="1" dirty="0" smtClean="0">
                <a:solidFill>
                  <a:srgbClr val="467CE8"/>
                </a:solidFill>
                <a:latin typeface="Times New Roman" pitchFamily="18" charset="0"/>
                <a:cs typeface="Times New Roman" pitchFamily="18" charset="0"/>
              </a:rPr>
              <a:t>условиях»</a:t>
            </a:r>
            <a:r>
              <a:rPr lang="ru-RU" sz="4000" dirty="0" smtClean="0">
                <a:solidFill>
                  <a:srgbClr val="467CE8"/>
                </a:solidFill>
                <a:latin typeface="Times New Roman" pitchFamily="18" charset="0"/>
                <a:cs typeface="Times New Roman" pitchFamily="18" charset="0"/>
              </a:rPr>
              <a:t> </a:t>
            </a:r>
            <a:r>
              <a:rPr lang="ru-RU" dirty="0" smtClean="0">
                <a:solidFill>
                  <a:srgbClr val="467CE8"/>
                </a:solidFill>
                <a:latin typeface="Verdana" pitchFamily="32" charset="0"/>
              </a:rPr>
              <a:t/>
            </a:r>
            <a:br>
              <a:rPr lang="ru-RU" dirty="0" smtClean="0">
                <a:solidFill>
                  <a:srgbClr val="467CE8"/>
                </a:solidFill>
                <a:latin typeface="Verdana" pitchFamily="32" charset="0"/>
              </a:rPr>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6"/>
          <p:cNvPicPr>
            <a:picLocks noChangeAspect="1" noChangeArrowheads="1"/>
          </p:cNvPicPr>
          <p:nvPr/>
        </p:nvPicPr>
        <p:blipFill>
          <a:blip r:embed="rId3"/>
          <a:srcRect/>
          <a:stretch>
            <a:fillRect/>
          </a:stretch>
        </p:blipFill>
        <p:spPr bwMode="auto">
          <a:xfrm>
            <a:off x="0" y="2643182"/>
            <a:ext cx="4286248" cy="3319697"/>
          </a:xfrm>
          <a:prstGeom prst="rect">
            <a:avLst/>
          </a:prstGeom>
          <a:noFill/>
          <a:ln w="9525" cap="flat">
            <a:noFill/>
            <a:round/>
            <a:headEnd/>
            <a:tailEnd/>
          </a:ln>
          <a:effectLst/>
        </p:spPr>
      </p:pic>
      <p:pic>
        <p:nvPicPr>
          <p:cNvPr id="5" name="Picture 9"/>
          <p:cNvPicPr>
            <a:picLocks noChangeAspect="1" noChangeArrowheads="1"/>
          </p:cNvPicPr>
          <p:nvPr/>
        </p:nvPicPr>
        <p:blipFill>
          <a:blip r:embed="rId4"/>
          <a:srcRect/>
          <a:stretch>
            <a:fillRect/>
          </a:stretch>
        </p:blipFill>
        <p:spPr bwMode="auto">
          <a:xfrm>
            <a:off x="4286248" y="2643182"/>
            <a:ext cx="4643437" cy="1714500"/>
          </a:xfrm>
          <a:prstGeom prst="rect">
            <a:avLst/>
          </a:prstGeom>
          <a:noFill/>
          <a:ln w="9525" cap="flat">
            <a:noFill/>
            <a:round/>
            <a:headEnd/>
            <a:tailEnd/>
          </a:ln>
          <a:effectLst/>
        </p:spPr>
      </p:pic>
      <p:pic>
        <p:nvPicPr>
          <p:cNvPr id="6" name="Picture 8"/>
          <p:cNvPicPr>
            <a:picLocks noChangeAspect="1" noChangeArrowheads="1"/>
          </p:cNvPicPr>
          <p:nvPr/>
        </p:nvPicPr>
        <p:blipFill>
          <a:blip r:embed="rId5"/>
          <a:srcRect/>
          <a:stretch>
            <a:fillRect/>
          </a:stretch>
        </p:blipFill>
        <p:spPr bwMode="auto">
          <a:xfrm>
            <a:off x="4286248" y="4143380"/>
            <a:ext cx="2357437" cy="1785938"/>
          </a:xfrm>
          <a:prstGeom prst="rect">
            <a:avLst/>
          </a:prstGeom>
          <a:noFill/>
          <a:ln w="9525" cap="flat">
            <a:noFill/>
            <a:round/>
            <a:headEnd/>
            <a:tailEnd/>
          </a:ln>
          <a:effectLst/>
        </p:spPr>
      </p:pic>
      <p:pic>
        <p:nvPicPr>
          <p:cNvPr id="7" name="Picture 7"/>
          <p:cNvPicPr>
            <a:picLocks noChangeAspect="1" noChangeArrowheads="1"/>
          </p:cNvPicPr>
          <p:nvPr/>
        </p:nvPicPr>
        <p:blipFill>
          <a:blip r:embed="rId6"/>
          <a:srcRect/>
          <a:stretch>
            <a:fillRect/>
          </a:stretch>
        </p:blipFill>
        <p:spPr bwMode="auto">
          <a:xfrm>
            <a:off x="6572264" y="4143380"/>
            <a:ext cx="2357437" cy="1785938"/>
          </a:xfrm>
          <a:prstGeom prst="rect">
            <a:avLst/>
          </a:prstGeom>
          <a:noFill/>
          <a:ln w="9525" cap="flat">
            <a:noFill/>
            <a:round/>
            <a:headEnd/>
            <a:tailEnd/>
          </a:ln>
          <a:effectLst/>
        </p:spPr>
      </p:pic>
      <p:sp>
        <p:nvSpPr>
          <p:cNvPr id="8" name="Заголовок 1"/>
          <p:cNvSpPr txBox="1">
            <a:spLocks/>
          </p:cNvSpPr>
          <p:nvPr/>
        </p:nvSpPr>
        <p:spPr>
          <a:xfrm>
            <a:off x="0" y="0"/>
            <a:ext cx="9144000" cy="92867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effectLst/>
                <a:uLnTx/>
                <a:uFillTx/>
                <a:latin typeface="Times New Roman" pitchFamily="18" charset="0"/>
                <a:ea typeface="+mj-ea"/>
                <a:cs typeface="Times New Roman" pitchFamily="18" charset="0"/>
              </a:rPr>
              <a:t>Муниципальное бюджетное дошкольное образовательное учреждение</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dirty="0" smtClean="0">
                <a:latin typeface="Times New Roman" pitchFamily="18" charset="0"/>
                <a:ea typeface="+mj-ea"/>
                <a:cs typeface="Times New Roman" pitchFamily="18" charset="0"/>
              </a:rPr>
              <a:t>«Детский сад № 3 «Солнышко»</a:t>
            </a:r>
            <a:endParaRPr kumimoji="0" lang="ru-RU" sz="20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Заголовок 1"/>
          <p:cNvSpPr txBox="1">
            <a:spLocks/>
          </p:cNvSpPr>
          <p:nvPr/>
        </p:nvSpPr>
        <p:spPr>
          <a:xfrm>
            <a:off x="500034" y="5786430"/>
            <a:ext cx="7772400" cy="107157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i="0" u="none" strike="noStrike" kern="1200" cap="none" spc="0" normalizeH="0" baseline="0" noProof="0" dirty="0" smtClean="0">
                <a:ln>
                  <a:noFill/>
                </a:ln>
                <a:effectLst/>
                <a:uLnTx/>
                <a:uFillTx/>
                <a:latin typeface="Times New Roman" pitchFamily="18" charset="0"/>
                <a:ea typeface="+mj-ea"/>
                <a:cs typeface="Times New Roman" pitchFamily="18" charset="0"/>
              </a:rPr>
              <a:t>Разработчик:</a:t>
            </a:r>
            <a:r>
              <a:rPr kumimoji="0" lang="ru-RU" sz="2000" b="1" i="0" u="none" strike="noStrike" kern="1200" cap="none" spc="0" normalizeH="0" baseline="0" noProof="0" dirty="0" smtClean="0">
                <a:ln>
                  <a:noFill/>
                </a:ln>
                <a:solidFill>
                  <a:srgbClr val="000066"/>
                </a:solidFill>
                <a:effectLst/>
                <a:uLnTx/>
                <a:uFillTx/>
                <a:latin typeface="Times New Roman" pitchFamily="18" charset="0"/>
                <a:ea typeface="+mj-ea"/>
                <a:cs typeface="Times New Roman" pitchFamily="18" charset="0"/>
              </a:rPr>
              <a:t> Латышева Людмила Владимировна,</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solidFill>
                  <a:srgbClr val="000066"/>
                </a:solidFill>
                <a:latin typeface="Times New Roman" pitchFamily="18" charset="0"/>
                <a:ea typeface="+mj-ea"/>
                <a:cs typeface="Times New Roman" pitchFamily="18" charset="0"/>
              </a:rPr>
              <a:t>в</a:t>
            </a:r>
            <a:r>
              <a:rPr lang="ru-RU" sz="2000" b="1" dirty="0" smtClean="0">
                <a:solidFill>
                  <a:srgbClr val="000066"/>
                </a:solidFill>
                <a:latin typeface="Times New Roman" pitchFamily="18" charset="0"/>
                <a:ea typeface="+mj-ea"/>
                <a:cs typeface="Times New Roman" pitchFamily="18" charset="0"/>
              </a:rPr>
              <a:t>оспитатель МБДОУ «Детский сад № 3 «Солнышко»</a:t>
            </a:r>
            <a:r>
              <a:rPr kumimoji="0" lang="ru-RU" sz="2000" b="1" i="0" u="none" strike="noStrike" kern="1200" cap="none" spc="0" normalizeH="0" baseline="0" noProof="0" dirty="0" smtClean="0">
                <a:ln>
                  <a:noFill/>
                </a:ln>
                <a:solidFill>
                  <a:srgbClr val="000066"/>
                </a:solidFill>
                <a:effectLst/>
                <a:uLnTx/>
                <a:uFillTx/>
                <a:latin typeface="Times New Roman" pitchFamily="18" charset="0"/>
                <a:ea typeface="+mj-ea"/>
                <a:cs typeface="Times New Roman" pitchFamily="18" charset="0"/>
              </a:rPr>
              <a:t> </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69934"/>
          </a:xfrm>
        </p:spPr>
        <p:txBody>
          <a:bodyPr/>
          <a:lstStyle/>
          <a:p>
            <a:r>
              <a:rPr lang="ru-RU" dirty="0" smtClean="0"/>
              <a:t>  </a:t>
            </a:r>
            <a:endParaRPr lang="ru-RU" dirty="0"/>
          </a:p>
        </p:txBody>
      </p:sp>
      <p:sp>
        <p:nvSpPr>
          <p:cNvPr id="4" name="Текст 3"/>
          <p:cNvSpPr>
            <a:spLocks noGrp="1"/>
          </p:cNvSpPr>
          <p:nvPr>
            <p:ph type="body" sz="half" idx="2"/>
          </p:nvPr>
        </p:nvSpPr>
        <p:spPr>
          <a:xfrm>
            <a:off x="285720" y="500042"/>
            <a:ext cx="3179793" cy="5626121"/>
          </a:xfrm>
        </p:spPr>
        <p:txBody>
          <a:bodyPr>
            <a:normAutofit lnSpcReduction="10000"/>
          </a:bodyPr>
          <a:lstStyle/>
          <a:p>
            <a:r>
              <a:rPr lang="ru-RU" sz="2400" b="1" dirty="0" smtClean="0">
                <a:solidFill>
                  <a:srgbClr val="0070C0"/>
                </a:solidFill>
                <a:latin typeface="Times New Roman" pitchFamily="18" charset="0"/>
                <a:cs typeface="Times New Roman" pitchFamily="18" charset="0"/>
              </a:rPr>
              <a:t>Мини-музей «Самоцветы»</a:t>
            </a:r>
          </a:p>
          <a:p>
            <a:r>
              <a:rPr lang="ru-RU" sz="2800" dirty="0" smtClean="0">
                <a:solidFill>
                  <a:srgbClr val="7030A0"/>
                </a:solidFill>
                <a:latin typeface="Times New Roman" pitchFamily="18" charset="0"/>
                <a:cs typeface="Times New Roman" pitchFamily="18" charset="0"/>
              </a:rPr>
              <a:t>В нашей группе был создан мини-музей, где дети познакомились с драгоценными и полудрагоценными камнями, их происхождением , использованием и легендами, связанными с ними.</a:t>
            </a:r>
            <a:endParaRPr lang="ru-RU" sz="2800" dirty="0">
              <a:solidFill>
                <a:srgbClr val="7030A0"/>
              </a:solidFill>
              <a:latin typeface="Times New Roman" pitchFamily="18" charset="0"/>
              <a:cs typeface="Times New Roman" pitchFamily="18" charset="0"/>
            </a:endParaRPr>
          </a:p>
        </p:txBody>
      </p:sp>
      <p:pic>
        <p:nvPicPr>
          <p:cNvPr id="2050" name="Picture 2" descr="C:\Users\dfghj\Desktop\Новая папка (3)\фото к презентации\SDC11644.JPG"/>
          <p:cNvPicPr>
            <a:picLocks noGrp="1" noChangeAspect="1" noChangeArrowheads="1"/>
          </p:cNvPicPr>
          <p:nvPr>
            <p:ph idx="1"/>
          </p:nvPr>
        </p:nvPicPr>
        <p:blipFill>
          <a:blip r:embed="rId3" cstate="print"/>
          <a:srcRect/>
          <a:stretch>
            <a:fillRect/>
          </a:stretch>
        </p:blipFill>
        <p:spPr bwMode="auto">
          <a:xfrm>
            <a:off x="3575050" y="714356"/>
            <a:ext cx="5111750" cy="5214974"/>
          </a:xfrm>
          <a:prstGeom prst="rect">
            <a:avLst/>
          </a:prstGeom>
          <a:noFill/>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238" cy="3797304"/>
          </a:xfrm>
        </p:spPr>
        <p:txBody>
          <a:bodyPr>
            <a:normAutofit/>
          </a:bodyPr>
          <a:lstStyle/>
          <a:p>
            <a:r>
              <a:rPr lang="ru-RU" b="1" dirty="0" smtClean="0">
                <a:solidFill>
                  <a:srgbClr val="666699"/>
                </a:solidFill>
                <a:latin typeface="Times New Roman" pitchFamily="16" charset="0"/>
                <a:cs typeface="Times New Roman" pitchFamily="16" charset="0"/>
              </a:rPr>
              <a:t> </a:t>
            </a:r>
            <a:endParaRPr lang="ru-RU" sz="2000" dirty="0"/>
          </a:p>
        </p:txBody>
      </p:sp>
      <p:pic>
        <p:nvPicPr>
          <p:cNvPr id="5" name="Picture 9"/>
          <p:cNvPicPr>
            <a:picLocks noChangeAspect="1" noChangeArrowheads="1"/>
          </p:cNvPicPr>
          <p:nvPr/>
        </p:nvPicPr>
        <p:blipFill>
          <a:blip r:embed="rId2"/>
          <a:srcRect/>
          <a:stretch>
            <a:fillRect/>
          </a:stretch>
        </p:blipFill>
        <p:spPr bwMode="auto">
          <a:xfrm>
            <a:off x="642911" y="3275112"/>
            <a:ext cx="3357586" cy="2582768"/>
          </a:xfrm>
          <a:prstGeom prst="rect">
            <a:avLst/>
          </a:prstGeom>
          <a:noFill/>
          <a:ln w="9525">
            <a:noFill/>
            <a:round/>
            <a:headEnd/>
            <a:tailEnd/>
          </a:ln>
        </p:spPr>
      </p:pic>
      <p:sp>
        <p:nvSpPr>
          <p:cNvPr id="7" name="Прямоугольник 6"/>
          <p:cNvSpPr/>
          <p:nvPr/>
        </p:nvSpPr>
        <p:spPr>
          <a:xfrm>
            <a:off x="714348" y="571480"/>
            <a:ext cx="4143404" cy="1569660"/>
          </a:xfrm>
          <a:prstGeom prst="rect">
            <a:avLst/>
          </a:prstGeom>
        </p:spPr>
        <p:txBody>
          <a:bodyPr wrap="square">
            <a:spAutoFit/>
          </a:bodyPr>
          <a:lstStyle/>
          <a:p>
            <a:r>
              <a:rPr lang="ru-RU" sz="3200" b="1" dirty="0" smtClean="0">
                <a:solidFill>
                  <a:srgbClr val="7030A0"/>
                </a:solidFill>
                <a:latin typeface="Times New Roman" pitchFamily="18" charset="0"/>
                <a:cs typeface="Times New Roman" pitchFamily="18" charset="0"/>
              </a:rPr>
              <a:t>Экспонаты  в музее можно трогать и примерять.</a:t>
            </a:r>
            <a:endParaRPr lang="ru-RU" sz="3200" b="1" dirty="0">
              <a:solidFill>
                <a:srgbClr val="7030A0"/>
              </a:solidFill>
            </a:endParaRPr>
          </a:p>
        </p:txBody>
      </p:sp>
      <p:pic>
        <p:nvPicPr>
          <p:cNvPr id="4102" name="Picture 6" descr="C:\Users\dfghj\Desktop\Новая папка (3)\фото к презентации\SDC11648.JPG"/>
          <p:cNvPicPr>
            <a:picLocks noGrp="1" noChangeAspect="1" noChangeArrowheads="1"/>
          </p:cNvPicPr>
          <p:nvPr>
            <p:ph idx="1"/>
          </p:nvPr>
        </p:nvPicPr>
        <p:blipFill>
          <a:blip r:embed="rId3" cstate="print"/>
          <a:srcRect/>
          <a:stretch>
            <a:fillRect/>
          </a:stretch>
        </p:blipFill>
        <p:spPr bwMode="auto">
          <a:xfrm>
            <a:off x="4643437" y="469898"/>
            <a:ext cx="4201731" cy="560230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Примерка.</a:t>
            </a:r>
            <a:endParaRPr lang="ru-RU" b="1" dirty="0">
              <a:solidFill>
                <a:srgbClr val="7030A0"/>
              </a:solidFill>
            </a:endParaRPr>
          </a:p>
        </p:txBody>
      </p:sp>
      <p:pic>
        <p:nvPicPr>
          <p:cNvPr id="5122" name="Picture 2" descr="C:\Users\dfghj\Desktop\Новая папка (3)\фото к презентации\SDC11647.JPG"/>
          <p:cNvPicPr>
            <a:picLocks noGrp="1" noChangeAspect="1" noChangeArrowheads="1"/>
          </p:cNvPicPr>
          <p:nvPr>
            <p:ph sz="half" idx="1"/>
          </p:nvPr>
        </p:nvPicPr>
        <p:blipFill>
          <a:blip r:embed="rId2" cstate="print"/>
          <a:srcRect/>
          <a:stretch>
            <a:fillRect/>
          </a:stretch>
        </p:blipFill>
        <p:spPr bwMode="auto">
          <a:xfrm>
            <a:off x="543509" y="1285860"/>
            <a:ext cx="3630227" cy="4840303"/>
          </a:xfrm>
          <a:prstGeom prst="rect">
            <a:avLst/>
          </a:prstGeom>
          <a:noFill/>
        </p:spPr>
      </p:pic>
      <p:pic>
        <p:nvPicPr>
          <p:cNvPr id="5123" name="Picture 3" descr="C:\Users\dfghj\Desktop\Новая папка (3)\фото к презентации\SDC11650.JPG"/>
          <p:cNvPicPr>
            <a:picLocks noGrp="1" noChangeAspect="1" noChangeArrowheads="1"/>
          </p:cNvPicPr>
          <p:nvPr>
            <p:ph sz="half" idx="2"/>
          </p:nvPr>
        </p:nvPicPr>
        <p:blipFill>
          <a:blip r:embed="rId3" cstate="print"/>
          <a:srcRect/>
          <a:stretch>
            <a:fillRect/>
          </a:stretch>
        </p:blipFill>
        <p:spPr bwMode="auto">
          <a:xfrm>
            <a:off x="4786314" y="1247032"/>
            <a:ext cx="3857652" cy="4879131"/>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7030A0"/>
                </a:solidFill>
              </a:rPr>
              <a:t>А вот какие кристаллы у нас получились.</a:t>
            </a:r>
            <a:endParaRPr lang="ru-RU" sz="3200" b="1" dirty="0">
              <a:solidFill>
                <a:srgbClr val="7030A0"/>
              </a:solidFill>
            </a:endParaRPr>
          </a:p>
        </p:txBody>
      </p:sp>
      <p:pic>
        <p:nvPicPr>
          <p:cNvPr id="6146" name="Picture 2" descr="C:\Users\dfghj\Desktop\Новая папка (3)\фото к презентации\SDC11699.JPG"/>
          <p:cNvPicPr>
            <a:picLocks noGrp="1" noChangeAspect="1" noChangeArrowheads="1"/>
          </p:cNvPicPr>
          <p:nvPr>
            <p:ph sz="half" idx="1"/>
          </p:nvPr>
        </p:nvPicPr>
        <p:blipFill>
          <a:blip r:embed="rId2" cstate="print"/>
          <a:srcRect/>
          <a:stretch>
            <a:fillRect/>
          </a:stretch>
        </p:blipFill>
        <p:spPr bwMode="auto">
          <a:xfrm>
            <a:off x="457200" y="1285860"/>
            <a:ext cx="4038600" cy="4929222"/>
          </a:xfrm>
          <a:prstGeom prst="rect">
            <a:avLst/>
          </a:prstGeom>
          <a:noFill/>
        </p:spPr>
      </p:pic>
      <p:pic>
        <p:nvPicPr>
          <p:cNvPr id="6147" name="Picture 3" descr="C:\Users\dfghj\Desktop\Новая папка (3)\фото к презентации\SDC11651.JPG"/>
          <p:cNvPicPr>
            <a:picLocks noGrp="1" noChangeAspect="1" noChangeArrowheads="1"/>
          </p:cNvPicPr>
          <p:nvPr>
            <p:ph sz="half" idx="2"/>
          </p:nvPr>
        </p:nvPicPr>
        <p:blipFill>
          <a:blip r:embed="rId3" cstate="print"/>
          <a:srcRect/>
          <a:stretch>
            <a:fillRect/>
          </a:stretch>
        </p:blipFill>
        <p:spPr bwMode="auto">
          <a:xfrm>
            <a:off x="4970264" y="1285860"/>
            <a:ext cx="3673702" cy="4926858"/>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55620"/>
          </a:xfrm>
        </p:spPr>
        <p:txBody>
          <a:bodyPr/>
          <a:lstStyle/>
          <a:p>
            <a:r>
              <a:rPr lang="ru-RU" dirty="0" smtClean="0"/>
              <a:t> </a:t>
            </a:r>
            <a:endParaRPr lang="ru-RU" dirty="0"/>
          </a:p>
        </p:txBody>
      </p:sp>
      <p:sp>
        <p:nvSpPr>
          <p:cNvPr id="4" name="Текст 3"/>
          <p:cNvSpPr>
            <a:spLocks noGrp="1"/>
          </p:cNvSpPr>
          <p:nvPr>
            <p:ph type="body" sz="half" idx="2"/>
          </p:nvPr>
        </p:nvSpPr>
        <p:spPr>
          <a:xfrm>
            <a:off x="457200" y="1500174"/>
            <a:ext cx="3008313" cy="3857652"/>
          </a:xfrm>
        </p:spPr>
        <p:txBody>
          <a:bodyPr>
            <a:normAutofit fontScale="70000" lnSpcReduction="20000"/>
          </a:bodyPr>
          <a:lstStyle/>
          <a:p>
            <a:r>
              <a:rPr lang="ru-RU" sz="2000" b="1" dirty="0" smtClean="0">
                <a:solidFill>
                  <a:srgbClr val="666699"/>
                </a:solidFill>
                <a:latin typeface="Times New Roman" pitchFamily="16" charset="0"/>
                <a:cs typeface="Times New Roman" pitchFamily="16" charset="0"/>
              </a:rPr>
              <a:t> </a:t>
            </a:r>
            <a:r>
              <a:rPr lang="ru-RU" sz="3300" b="1" dirty="0" smtClean="0">
                <a:solidFill>
                  <a:srgbClr val="7030A0"/>
                </a:solidFill>
                <a:latin typeface="Times New Roman" pitchFamily="16" charset="0"/>
                <a:cs typeface="Times New Roman" pitchFamily="16" charset="0"/>
              </a:rPr>
              <a:t>В результате проведенных исследований гипотеза полностью подтверждается: нам удалось вырастить кристалл из поваренной соли, кристалл из медного купороса.</a:t>
            </a:r>
            <a:endParaRPr lang="ru-RU" sz="3300" b="1" dirty="0">
              <a:solidFill>
                <a:srgbClr val="7030A0"/>
              </a:solidFill>
            </a:endParaRPr>
          </a:p>
        </p:txBody>
      </p:sp>
      <p:pic>
        <p:nvPicPr>
          <p:cNvPr id="5" name="Picture 6"/>
          <p:cNvPicPr>
            <a:picLocks noGrp="1" noChangeAspect="1" noChangeArrowheads="1"/>
          </p:cNvPicPr>
          <p:nvPr>
            <p:ph idx="1"/>
          </p:nvPr>
        </p:nvPicPr>
        <p:blipFill>
          <a:blip r:embed="rId2"/>
          <a:srcRect/>
          <a:stretch>
            <a:fillRect/>
          </a:stretch>
        </p:blipFill>
        <p:spPr bwMode="auto">
          <a:xfrm>
            <a:off x="5786446" y="2071678"/>
            <a:ext cx="2928958" cy="2357453"/>
          </a:xfrm>
          <a:prstGeom prst="rect">
            <a:avLst/>
          </a:prstGeom>
          <a:noFill/>
          <a:ln w="9525">
            <a:noFill/>
            <a:round/>
            <a:headEnd/>
            <a:tailEnd/>
          </a:ln>
        </p:spPr>
      </p:pic>
      <p:pic>
        <p:nvPicPr>
          <p:cNvPr id="6" name="Picture 5"/>
          <p:cNvPicPr>
            <a:picLocks noChangeAspect="1" noChangeArrowheads="1"/>
          </p:cNvPicPr>
          <p:nvPr/>
        </p:nvPicPr>
        <p:blipFill>
          <a:blip r:embed="rId3"/>
          <a:srcRect/>
          <a:stretch>
            <a:fillRect/>
          </a:stretch>
        </p:blipFill>
        <p:spPr bwMode="auto">
          <a:xfrm>
            <a:off x="3857620" y="214290"/>
            <a:ext cx="2571768" cy="1764939"/>
          </a:xfrm>
          <a:prstGeom prst="rect">
            <a:avLst/>
          </a:prstGeom>
          <a:noFill/>
          <a:ln w="9525">
            <a:noFill/>
            <a:round/>
            <a:headEnd/>
            <a:tailEnd/>
          </a:ln>
        </p:spPr>
      </p:pic>
      <p:pic>
        <p:nvPicPr>
          <p:cNvPr id="7" name="Picture 6"/>
          <p:cNvPicPr>
            <a:picLocks noChangeAspect="1" noChangeArrowheads="1"/>
          </p:cNvPicPr>
          <p:nvPr/>
        </p:nvPicPr>
        <p:blipFill>
          <a:blip r:embed="rId4"/>
          <a:srcRect/>
          <a:stretch>
            <a:fillRect/>
          </a:stretch>
        </p:blipFill>
        <p:spPr bwMode="auto">
          <a:xfrm>
            <a:off x="6643702" y="214290"/>
            <a:ext cx="2250297" cy="1714512"/>
          </a:xfrm>
          <a:prstGeom prst="rect">
            <a:avLst/>
          </a:prstGeom>
          <a:noFill/>
          <a:ln w="9525">
            <a:noFill/>
            <a:round/>
            <a:headEnd/>
            <a:tailEnd/>
          </a:ln>
        </p:spPr>
      </p:pic>
      <p:pic>
        <p:nvPicPr>
          <p:cNvPr id="8" name="Picture 6"/>
          <p:cNvPicPr>
            <a:picLocks noChangeAspect="1" noChangeArrowheads="1"/>
          </p:cNvPicPr>
          <p:nvPr/>
        </p:nvPicPr>
        <p:blipFill>
          <a:blip r:embed="rId5"/>
          <a:srcRect/>
          <a:stretch>
            <a:fillRect/>
          </a:stretch>
        </p:blipFill>
        <p:spPr bwMode="auto">
          <a:xfrm>
            <a:off x="4429124" y="4572008"/>
            <a:ext cx="3500462" cy="2000264"/>
          </a:xfrm>
          <a:prstGeom prst="rect">
            <a:avLst/>
          </a:prstGeom>
          <a:noFill/>
          <a:ln w="9525" cap="flat">
            <a:noFill/>
            <a:round/>
            <a:headEnd/>
            <a:tailEnd/>
          </a:ln>
          <a:effectLst/>
        </p:spPr>
      </p:pic>
      <p:pic>
        <p:nvPicPr>
          <p:cNvPr id="9" name="Picture 5"/>
          <p:cNvPicPr>
            <a:picLocks noChangeAspect="1" noChangeArrowheads="1"/>
          </p:cNvPicPr>
          <p:nvPr/>
        </p:nvPicPr>
        <p:blipFill>
          <a:blip r:embed="rId6"/>
          <a:srcRect/>
          <a:stretch>
            <a:fillRect/>
          </a:stretch>
        </p:blipFill>
        <p:spPr bwMode="auto">
          <a:xfrm>
            <a:off x="3643306" y="2285992"/>
            <a:ext cx="2013752" cy="2071702"/>
          </a:xfrm>
          <a:prstGeom prst="rect">
            <a:avLst/>
          </a:prstGeom>
          <a:noFill/>
          <a:ln w="9525">
            <a:noFill/>
            <a:round/>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Autofit/>
          </a:bodyPr>
          <a:lstStyle/>
          <a:p>
            <a:r>
              <a:rPr lang="ru-RU" sz="6000" b="1" kern="10" dirty="0" smtClean="0">
                <a:ln w="28440" cap="sq">
                  <a:solidFill>
                    <a:srgbClr val="FFFFFF"/>
                  </a:solidFill>
                  <a:miter lim="800000"/>
                  <a:headEnd/>
                  <a:tailEnd/>
                </a:ln>
                <a:gradFill rotWithShape="1">
                  <a:gsLst>
                    <a:gs pos="0">
                      <a:srgbClr val="49CACD"/>
                    </a:gs>
                    <a:gs pos="100000">
                      <a:srgbClr val="467CE8"/>
                    </a:gs>
                  </a:gsLst>
                  <a:lin ang="0" scaled="1"/>
                </a:gradFill>
                <a:effectLst>
                  <a:outerShdw dist="89605" dir="2700000" algn="ctr" rotWithShape="0">
                    <a:srgbClr val="C0C0C0">
                      <a:alpha val="50026"/>
                    </a:srgbClr>
                  </a:outerShdw>
                </a:effectLst>
                <a:latin typeface="Arial" pitchFamily="34" charset="0"/>
                <a:cs typeface="Arial" pitchFamily="34" charset="0"/>
              </a:rPr>
              <a:t>Спасибо за внимание  !</a:t>
            </a:r>
            <a:br>
              <a:rPr lang="ru-RU" sz="6000" b="1" kern="10" dirty="0" smtClean="0">
                <a:ln w="28440" cap="sq">
                  <a:solidFill>
                    <a:srgbClr val="FFFFFF"/>
                  </a:solidFill>
                  <a:miter lim="800000"/>
                  <a:headEnd/>
                  <a:tailEnd/>
                </a:ln>
                <a:gradFill rotWithShape="1">
                  <a:gsLst>
                    <a:gs pos="0">
                      <a:srgbClr val="49CACD"/>
                    </a:gs>
                    <a:gs pos="100000">
                      <a:srgbClr val="467CE8"/>
                    </a:gs>
                  </a:gsLst>
                  <a:lin ang="0" scaled="1"/>
                </a:gradFill>
                <a:effectLst>
                  <a:outerShdw dist="89605" dir="2700000" algn="ctr" rotWithShape="0">
                    <a:srgbClr val="C0C0C0">
                      <a:alpha val="50026"/>
                    </a:srgbClr>
                  </a:outerShdw>
                </a:effectLst>
                <a:latin typeface="Arial" pitchFamily="34" charset="0"/>
                <a:cs typeface="Arial" pitchFamily="34" charset="0"/>
              </a:rPr>
            </a:br>
            <a:endParaRPr lang="ru-RU" sz="6000" dirty="0">
              <a:latin typeface="Arial" pitchFamily="34" charset="0"/>
              <a:cs typeface="Arial" pitchFamily="34" charset="0"/>
            </a:endParaRPr>
          </a:p>
        </p:txBody>
      </p:sp>
      <p:pic>
        <p:nvPicPr>
          <p:cNvPr id="5" name="Picture 3"/>
          <p:cNvPicPr>
            <a:picLocks noGrp="1" noChangeAspect="1" noChangeArrowheads="1"/>
          </p:cNvPicPr>
          <p:nvPr>
            <p:ph sz="half" idx="1"/>
          </p:nvPr>
        </p:nvPicPr>
        <p:blipFill>
          <a:blip r:embed="rId3"/>
          <a:srcRect/>
          <a:stretch>
            <a:fillRect/>
          </a:stretch>
        </p:blipFill>
        <p:spPr bwMode="auto">
          <a:xfrm>
            <a:off x="-1" y="2357430"/>
            <a:ext cx="4800634" cy="3714776"/>
          </a:xfrm>
          <a:prstGeom prst="rect">
            <a:avLst/>
          </a:prstGeom>
          <a:noFill/>
          <a:ln w="9525">
            <a:noFill/>
            <a:round/>
            <a:headEnd/>
            <a:tailEnd/>
          </a:ln>
        </p:spPr>
      </p:pic>
      <p:pic>
        <p:nvPicPr>
          <p:cNvPr id="6" name="Picture 4"/>
          <p:cNvPicPr>
            <a:picLocks noGrp="1" noChangeAspect="1" noChangeArrowheads="1"/>
          </p:cNvPicPr>
          <p:nvPr>
            <p:ph sz="half" idx="2"/>
          </p:nvPr>
        </p:nvPicPr>
        <p:blipFill>
          <a:blip r:embed="rId4"/>
          <a:srcRect/>
          <a:stretch>
            <a:fillRect/>
          </a:stretch>
        </p:blipFill>
        <p:spPr bwMode="auto">
          <a:xfrm>
            <a:off x="4786314" y="2357429"/>
            <a:ext cx="4357686" cy="3714777"/>
          </a:xfrm>
          <a:prstGeom prst="rect">
            <a:avLst/>
          </a:prstGeom>
          <a:noFill/>
          <a:ln w="9525">
            <a:noFill/>
            <a:round/>
            <a:headEnd/>
            <a:tailEnd/>
          </a:ln>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5000660" cy="3082924"/>
          </a:xfrm>
        </p:spPr>
        <p:txBody>
          <a:bodyPr>
            <a:noAutofit/>
          </a:bodyPr>
          <a:lstStyle/>
          <a:p>
            <a:pPr marL="342900" indent="-339725" eaLnBrk="0" hangingPunct="0">
              <a:spcBef>
                <a:spcPts val="45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dirty="0" smtClean="0">
                <a:solidFill>
                  <a:srgbClr val="0070C0"/>
                </a:solidFill>
                <a:latin typeface="Times New Roman" pitchFamily="16" charset="0"/>
                <a:cs typeface="Times New Roman" pitchFamily="16" charset="0"/>
              </a:rPr>
              <a:t>Цель проекта: провести исследование по выращиванию кристалла. </a:t>
            </a:r>
            <a:br>
              <a:rPr lang="ru-RU" sz="2000" b="1" dirty="0" smtClean="0">
                <a:solidFill>
                  <a:srgbClr val="0070C0"/>
                </a:solidFill>
                <a:latin typeface="Times New Roman" pitchFamily="16" charset="0"/>
                <a:cs typeface="Times New Roman" pitchFamily="16" charset="0"/>
              </a:rPr>
            </a:br>
            <a:r>
              <a:rPr lang="ru-RU" sz="2000" b="1" dirty="0" smtClean="0">
                <a:solidFill>
                  <a:srgbClr val="0070C0"/>
                </a:solidFill>
                <a:latin typeface="Times New Roman" pitchFamily="16" charset="0"/>
                <a:cs typeface="Times New Roman" pitchFamily="16" charset="0"/>
              </a:rPr>
              <a:t> </a:t>
            </a:r>
            <a:r>
              <a:rPr lang="ru-RU" sz="2000" b="1" dirty="0" smtClean="0">
                <a:solidFill>
                  <a:srgbClr val="7030A0"/>
                </a:solidFill>
                <a:latin typeface="Times New Roman" pitchFamily="16" charset="0"/>
                <a:cs typeface="Times New Roman" pitchFamily="16" charset="0"/>
              </a:rPr>
              <a:t/>
            </a:r>
            <a:br>
              <a:rPr lang="ru-RU" sz="2000" b="1" dirty="0" smtClean="0">
                <a:solidFill>
                  <a:srgbClr val="7030A0"/>
                </a:solidFill>
                <a:latin typeface="Times New Roman" pitchFamily="16" charset="0"/>
                <a:cs typeface="Times New Roman" pitchFamily="16" charset="0"/>
              </a:rPr>
            </a:br>
            <a:r>
              <a:rPr lang="ru-RU" sz="2000" b="1" dirty="0" smtClean="0">
                <a:solidFill>
                  <a:srgbClr val="7030A0"/>
                </a:solidFill>
                <a:latin typeface="Times New Roman" pitchFamily="16" charset="0"/>
                <a:cs typeface="Times New Roman" pitchFamily="16" charset="0"/>
              </a:rPr>
              <a:t>Задачи исследования:</a:t>
            </a:r>
            <a:br>
              <a:rPr lang="ru-RU" sz="2000" b="1" dirty="0" smtClean="0">
                <a:solidFill>
                  <a:srgbClr val="7030A0"/>
                </a:solidFill>
                <a:latin typeface="Times New Roman" pitchFamily="16" charset="0"/>
                <a:cs typeface="Times New Roman" pitchFamily="16" charset="0"/>
              </a:rPr>
            </a:br>
            <a:r>
              <a:rPr lang="ru-RU" sz="2000" b="1" dirty="0" smtClean="0">
                <a:solidFill>
                  <a:srgbClr val="7030A0"/>
                </a:solidFill>
                <a:latin typeface="Times New Roman" pitchFamily="16" charset="0"/>
                <a:cs typeface="Times New Roman" pitchFamily="16" charset="0"/>
              </a:rPr>
              <a:t>      </a:t>
            </a:r>
            <a:r>
              <a:rPr lang="en-US" sz="2000" b="1" dirty="0" smtClean="0">
                <a:solidFill>
                  <a:srgbClr val="7030A0"/>
                </a:solidFill>
                <a:latin typeface="Times New Roman" pitchFamily="16" charset="0"/>
                <a:cs typeface="Times New Roman" pitchFamily="16" charset="0"/>
              </a:rPr>
              <a:t>1</a:t>
            </a:r>
            <a:r>
              <a:rPr lang="ru-RU" sz="2000" b="1" dirty="0" smtClean="0">
                <a:solidFill>
                  <a:srgbClr val="7030A0"/>
                </a:solidFill>
                <a:latin typeface="Times New Roman" pitchFamily="16" charset="0"/>
                <a:cs typeface="Times New Roman" pitchFamily="16" charset="0"/>
              </a:rPr>
              <a:t>.Узнать, что такое кристалл;</a:t>
            </a:r>
            <a:br>
              <a:rPr lang="ru-RU" sz="2000" b="1" dirty="0" smtClean="0">
                <a:solidFill>
                  <a:srgbClr val="7030A0"/>
                </a:solidFill>
                <a:latin typeface="Times New Roman" pitchFamily="16" charset="0"/>
                <a:cs typeface="Times New Roman" pitchFamily="16" charset="0"/>
              </a:rPr>
            </a:br>
            <a:r>
              <a:rPr lang="ru-RU" sz="2000" b="1" dirty="0" smtClean="0">
                <a:solidFill>
                  <a:srgbClr val="7030A0"/>
                </a:solidFill>
                <a:latin typeface="Times New Roman" pitchFamily="16" charset="0"/>
                <a:cs typeface="Times New Roman" pitchFamily="16" charset="0"/>
              </a:rPr>
              <a:t>      2.Какие бывают кристаллы;</a:t>
            </a:r>
            <a:br>
              <a:rPr lang="ru-RU" sz="2000" b="1" dirty="0" smtClean="0">
                <a:solidFill>
                  <a:srgbClr val="7030A0"/>
                </a:solidFill>
                <a:latin typeface="Times New Roman" pitchFamily="16" charset="0"/>
                <a:cs typeface="Times New Roman" pitchFamily="16" charset="0"/>
              </a:rPr>
            </a:br>
            <a:r>
              <a:rPr lang="ru-RU" sz="2000" b="1" dirty="0" smtClean="0">
                <a:solidFill>
                  <a:srgbClr val="7030A0"/>
                </a:solidFill>
                <a:latin typeface="Times New Roman" pitchFamily="16" charset="0"/>
                <a:cs typeface="Times New Roman" pitchFamily="16" charset="0"/>
              </a:rPr>
              <a:t>      3.Создать условия для роста кристаллов и провести эксперимент;</a:t>
            </a:r>
            <a:br>
              <a:rPr lang="ru-RU" sz="2000" b="1" dirty="0" smtClean="0">
                <a:solidFill>
                  <a:srgbClr val="7030A0"/>
                </a:solidFill>
                <a:latin typeface="Times New Roman" pitchFamily="16" charset="0"/>
                <a:cs typeface="Times New Roman" pitchFamily="16" charset="0"/>
              </a:rPr>
            </a:br>
            <a:r>
              <a:rPr lang="ru-RU" sz="2000" b="1" dirty="0" smtClean="0">
                <a:solidFill>
                  <a:srgbClr val="7030A0"/>
                </a:solidFill>
                <a:latin typeface="Times New Roman" pitchFamily="16" charset="0"/>
                <a:cs typeface="Times New Roman" pitchFamily="16" charset="0"/>
              </a:rPr>
              <a:t>      4.Проанализировать полученные результаты.</a:t>
            </a:r>
            <a:endParaRPr lang="ru-RU" sz="2000" dirty="0">
              <a:solidFill>
                <a:srgbClr val="7030A0"/>
              </a:solidFill>
            </a:endParaRPr>
          </a:p>
        </p:txBody>
      </p:sp>
      <p:sp>
        <p:nvSpPr>
          <p:cNvPr id="3" name="Содержимое 2"/>
          <p:cNvSpPr>
            <a:spLocks noGrp="1"/>
          </p:cNvSpPr>
          <p:nvPr>
            <p:ph idx="1"/>
          </p:nvPr>
        </p:nvSpPr>
        <p:spPr>
          <a:xfrm>
            <a:off x="6215074" y="5643578"/>
            <a:ext cx="2471726" cy="785817"/>
          </a:xfrm>
        </p:spPr>
        <p:txBody>
          <a:bodyPr>
            <a:normAutofit/>
          </a:bodyPr>
          <a:lstStyle/>
          <a:p>
            <a:pPr>
              <a:buNone/>
            </a:pPr>
            <a:r>
              <a:rPr lang="ru-RU" dirty="0" smtClean="0"/>
              <a:t>    </a:t>
            </a:r>
            <a:endParaRPr lang="ru-RU" dirty="0"/>
          </a:p>
        </p:txBody>
      </p:sp>
      <p:sp>
        <p:nvSpPr>
          <p:cNvPr id="4" name="Прямоугольник 3"/>
          <p:cNvSpPr/>
          <p:nvPr/>
        </p:nvSpPr>
        <p:spPr>
          <a:xfrm>
            <a:off x="285720" y="3500438"/>
            <a:ext cx="6572280" cy="369332"/>
          </a:xfrm>
          <a:prstGeom prst="rect">
            <a:avLst/>
          </a:prstGeom>
        </p:spPr>
        <p:txBody>
          <a:bodyPr wrap="square">
            <a:spAutoFit/>
          </a:bodyPr>
          <a:lstStyle/>
          <a:p>
            <a:pPr marL="342900" indent="-339725" algn="just" eaLnBrk="0" hangingPunct="0">
              <a:spcBef>
                <a:spcPts val="450"/>
              </a:spcBef>
              <a:buClr>
                <a:srgbClr val="28BFEE"/>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b="1" dirty="0">
              <a:solidFill>
                <a:srgbClr val="666699"/>
              </a:solidFill>
              <a:latin typeface="Times New Roman" pitchFamily="16" charset="0"/>
              <a:cs typeface="Times New Roman" pitchFamily="16" charset="0"/>
            </a:endParaRPr>
          </a:p>
        </p:txBody>
      </p:sp>
      <p:sp>
        <p:nvSpPr>
          <p:cNvPr id="5" name="Прямоугольник 4"/>
          <p:cNvSpPr/>
          <p:nvPr/>
        </p:nvSpPr>
        <p:spPr>
          <a:xfrm>
            <a:off x="714348" y="3357562"/>
            <a:ext cx="3643338" cy="1631216"/>
          </a:xfrm>
          <a:prstGeom prst="rect">
            <a:avLst/>
          </a:prstGeom>
        </p:spPr>
        <p:txBody>
          <a:bodyPr wrap="square">
            <a:spAutoFit/>
          </a:bodyPr>
          <a:lstStyle/>
          <a:p>
            <a:pPr marL="342900" indent="-339725" algn="just" eaLnBrk="0" hangingPunct="0">
              <a:spcBef>
                <a:spcPts val="450"/>
              </a:spcBef>
              <a:buClr>
                <a:srgbClr val="28BFEE"/>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2000" b="1" dirty="0" smtClean="0">
                <a:solidFill>
                  <a:srgbClr val="00B0F0"/>
                </a:solidFill>
                <a:latin typeface="Times New Roman" pitchFamily="16" charset="0"/>
                <a:cs typeface="Times New Roman" pitchFamily="16" charset="0"/>
              </a:rPr>
              <a:t>Гипотеза: мы предполагаем, что в домашних условиях действительно можно вырастить некоторые виды кристаллов.</a:t>
            </a:r>
            <a:endParaRPr lang="ru-RU" sz="2000" b="1" dirty="0">
              <a:solidFill>
                <a:srgbClr val="00B0F0"/>
              </a:solidFill>
              <a:latin typeface="Times New Roman" pitchFamily="16" charset="0"/>
              <a:cs typeface="Times New Roman" pitchFamily="16" charset="0"/>
            </a:endParaRPr>
          </a:p>
        </p:txBody>
      </p:sp>
      <p:pic>
        <p:nvPicPr>
          <p:cNvPr id="6" name="Picture 6"/>
          <p:cNvPicPr>
            <a:picLocks noChangeAspect="1" noChangeArrowheads="1"/>
          </p:cNvPicPr>
          <p:nvPr/>
        </p:nvPicPr>
        <p:blipFill>
          <a:blip r:embed="rId2"/>
          <a:srcRect/>
          <a:stretch>
            <a:fillRect/>
          </a:stretch>
        </p:blipFill>
        <p:spPr bwMode="auto">
          <a:xfrm>
            <a:off x="6215074" y="642918"/>
            <a:ext cx="2428892" cy="2071702"/>
          </a:xfrm>
          <a:prstGeom prst="rect">
            <a:avLst/>
          </a:prstGeom>
          <a:noFill/>
          <a:ln w="9525">
            <a:noFill/>
            <a:round/>
            <a:headEnd/>
            <a:tailEnd/>
          </a:ln>
        </p:spPr>
      </p:pic>
      <p:pic>
        <p:nvPicPr>
          <p:cNvPr id="7" name="Picture 5"/>
          <p:cNvPicPr>
            <a:picLocks noChangeAspect="1" noChangeArrowheads="1"/>
          </p:cNvPicPr>
          <p:nvPr/>
        </p:nvPicPr>
        <p:blipFill>
          <a:blip r:embed="rId3"/>
          <a:srcRect/>
          <a:stretch>
            <a:fillRect/>
          </a:stretch>
        </p:blipFill>
        <p:spPr bwMode="auto">
          <a:xfrm>
            <a:off x="5429256" y="5000636"/>
            <a:ext cx="3071834" cy="1643074"/>
          </a:xfrm>
          <a:prstGeom prst="rect">
            <a:avLst/>
          </a:prstGeom>
          <a:noFill/>
          <a:ln w="9525">
            <a:noFill/>
            <a:round/>
            <a:headEnd/>
            <a:tailEnd/>
          </a:ln>
        </p:spPr>
      </p:pic>
      <p:pic>
        <p:nvPicPr>
          <p:cNvPr id="8" name="Picture 4"/>
          <p:cNvPicPr>
            <a:picLocks noChangeAspect="1" noChangeArrowheads="1"/>
          </p:cNvPicPr>
          <p:nvPr/>
        </p:nvPicPr>
        <p:blipFill>
          <a:blip r:embed="rId4"/>
          <a:srcRect/>
          <a:stretch>
            <a:fillRect/>
          </a:stretch>
        </p:blipFill>
        <p:spPr bwMode="auto">
          <a:xfrm>
            <a:off x="1071538" y="5000636"/>
            <a:ext cx="3643338" cy="1643074"/>
          </a:xfrm>
          <a:prstGeom prst="rect">
            <a:avLst/>
          </a:prstGeom>
          <a:noFill/>
          <a:ln w="9525">
            <a:noFill/>
            <a:round/>
            <a:headEnd/>
            <a:tailEnd/>
          </a:ln>
        </p:spPr>
      </p:pic>
      <p:pic>
        <p:nvPicPr>
          <p:cNvPr id="9" name="Picture 7"/>
          <p:cNvPicPr>
            <a:picLocks noChangeAspect="1" noChangeArrowheads="1"/>
          </p:cNvPicPr>
          <p:nvPr/>
        </p:nvPicPr>
        <p:blipFill>
          <a:blip r:embed="rId5"/>
          <a:srcRect/>
          <a:stretch>
            <a:fillRect/>
          </a:stretch>
        </p:blipFill>
        <p:spPr bwMode="auto">
          <a:xfrm>
            <a:off x="6143636" y="2928934"/>
            <a:ext cx="2500318" cy="1857378"/>
          </a:xfrm>
          <a:prstGeom prst="rect">
            <a:avLst/>
          </a:prstGeom>
          <a:noFill/>
          <a:ln w="9525">
            <a:noFill/>
            <a:round/>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238" cy="3797304"/>
          </a:xfrm>
        </p:spPr>
        <p:txBody>
          <a:bodyPr>
            <a:normAutofit fontScale="90000"/>
          </a:bodyPr>
          <a:lstStyle/>
          <a:p>
            <a:r>
              <a:rPr lang="ru-RU" b="1" dirty="0" smtClean="0">
                <a:solidFill>
                  <a:srgbClr val="666699"/>
                </a:solidFill>
                <a:latin typeface="Times New Roman" pitchFamily="16" charset="0"/>
                <a:cs typeface="Times New Roman" pitchFamily="16" charset="0"/>
              </a:rPr>
              <a:t> </a:t>
            </a:r>
            <a:r>
              <a:rPr lang="ru-RU" sz="2200" b="1" dirty="0" smtClean="0">
                <a:solidFill>
                  <a:srgbClr val="7030A0"/>
                </a:solidFill>
                <a:latin typeface="Times New Roman" pitchFamily="16" charset="0"/>
                <a:cs typeface="Times New Roman" pitchFamily="16" charset="0"/>
              </a:rPr>
              <a:t>Название «кристалл» произошло от двух греческих слов – «холод» и «застывать», т.е. в древности это означало «застывший лед». По данным энциклопедии, кристалл – это твердое тело. Частички, из которых состоит кристалл, выстраиваются и соединяются вместе различными способами. Из-за этого кристаллы могут иметь различные формы и размеры.</a:t>
            </a:r>
            <a:endParaRPr lang="ru-RU" sz="2200" dirty="0">
              <a:solidFill>
                <a:srgbClr val="7030A0"/>
              </a:solidFill>
            </a:endParaRPr>
          </a:p>
        </p:txBody>
      </p:sp>
      <p:pic>
        <p:nvPicPr>
          <p:cNvPr id="4" name="Picture 5"/>
          <p:cNvPicPr>
            <a:picLocks noGrp="1" noChangeAspect="1" noChangeArrowheads="1"/>
          </p:cNvPicPr>
          <p:nvPr>
            <p:ph idx="1"/>
          </p:nvPr>
        </p:nvPicPr>
        <p:blipFill>
          <a:blip r:embed="rId2"/>
          <a:srcRect/>
          <a:stretch>
            <a:fillRect/>
          </a:stretch>
        </p:blipFill>
        <p:spPr bwMode="auto">
          <a:xfrm>
            <a:off x="5000628" y="785794"/>
            <a:ext cx="3767496" cy="2732899"/>
          </a:xfrm>
          <a:prstGeom prst="rect">
            <a:avLst/>
          </a:prstGeom>
          <a:noFill/>
          <a:ln w="9525">
            <a:noFill/>
            <a:round/>
            <a:headEnd/>
            <a:tailEnd/>
          </a:ln>
        </p:spPr>
      </p:pic>
      <p:pic>
        <p:nvPicPr>
          <p:cNvPr id="5" name="Picture 9"/>
          <p:cNvPicPr>
            <a:picLocks noChangeAspect="1" noChangeArrowheads="1"/>
          </p:cNvPicPr>
          <p:nvPr/>
        </p:nvPicPr>
        <p:blipFill>
          <a:blip r:embed="rId3"/>
          <a:srcRect/>
          <a:stretch>
            <a:fillRect/>
          </a:stretch>
        </p:blipFill>
        <p:spPr bwMode="auto">
          <a:xfrm>
            <a:off x="642910" y="4357694"/>
            <a:ext cx="4643437" cy="2071702"/>
          </a:xfrm>
          <a:prstGeom prst="rect">
            <a:avLst/>
          </a:prstGeom>
          <a:noFill/>
          <a:ln w="9525">
            <a:noFill/>
            <a:round/>
            <a:headEnd/>
            <a:tailEnd/>
          </a:ln>
        </p:spPr>
      </p:pic>
      <p:pic>
        <p:nvPicPr>
          <p:cNvPr id="6" name="Picture 6"/>
          <p:cNvPicPr>
            <a:picLocks noChangeAspect="1" noChangeArrowheads="1"/>
          </p:cNvPicPr>
          <p:nvPr/>
        </p:nvPicPr>
        <p:blipFill>
          <a:blip r:embed="rId4"/>
          <a:srcRect/>
          <a:stretch>
            <a:fillRect/>
          </a:stretch>
        </p:blipFill>
        <p:spPr bwMode="auto">
          <a:xfrm>
            <a:off x="6143636" y="4000504"/>
            <a:ext cx="2357454" cy="2214578"/>
          </a:xfrm>
          <a:prstGeom prst="rect">
            <a:avLst/>
          </a:prstGeom>
          <a:noFill/>
          <a:ln w="9525" cap="flat">
            <a:noFill/>
            <a:round/>
            <a:headEnd/>
            <a:tailEnd/>
          </a:ln>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4614866" cy="5214974"/>
          </a:xfrm>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dirty="0" smtClean="0">
                <a:solidFill>
                  <a:srgbClr val="7030A0"/>
                </a:solidFill>
                <a:latin typeface="Times New Roman" pitchFamily="16" charset="0"/>
                <a:cs typeface="Times New Roman" pitchFamily="16" charset="0"/>
              </a:rPr>
              <a:t>Применение кристаллов в науке и технике очень разнообразны. Например, каменная соль давно вошла в жизнь человека. Мы называем ее в быту просто солью. Невозможно представить, как бы мы без нее обходились. В древности страны, куда ее завозили, платили цену, равную золоту: за килограмм соли – килограмм золотого песка. </a:t>
            </a:r>
            <a:br>
              <a:rPr lang="ru-RU" sz="1800" b="1" dirty="0" smtClean="0">
                <a:solidFill>
                  <a:srgbClr val="7030A0"/>
                </a:solidFill>
                <a:latin typeface="Times New Roman" pitchFamily="16" charset="0"/>
                <a:cs typeface="Times New Roman" pitchFamily="16" charset="0"/>
              </a:rPr>
            </a:br>
            <a:r>
              <a:rPr lang="ru-RU" sz="1800" b="1" dirty="0" smtClean="0">
                <a:solidFill>
                  <a:srgbClr val="7030A0"/>
                </a:solidFill>
                <a:latin typeface="Times New Roman" pitchFamily="16" charset="0"/>
                <a:cs typeface="Times New Roman" pitchFamily="16" charset="0"/>
              </a:rPr>
              <a:t>      Самый твердый из природных минералов – алмаз. Благодаря своей твердости алмаз играет большую роль в технике. Алмазными пилами распиливают камни. Вся часовая промышленность работает на искусственных рубинах. Рубин применят при создании лазера. Оказывается, кристалл рубина усиливает свет. Лазер светит ярче тысячи солнц!</a:t>
            </a:r>
            <a:br>
              <a:rPr lang="ru-RU" sz="1800" b="1" dirty="0" smtClean="0">
                <a:solidFill>
                  <a:srgbClr val="7030A0"/>
                </a:solidFill>
                <a:latin typeface="Times New Roman" pitchFamily="16" charset="0"/>
                <a:cs typeface="Times New Roman" pitchFamily="16" charset="0"/>
              </a:rPr>
            </a:br>
            <a:r>
              <a:rPr lang="ru-RU" sz="1800" b="1" dirty="0" smtClean="0">
                <a:solidFill>
                  <a:srgbClr val="7030A0"/>
                </a:solidFill>
                <a:latin typeface="Times New Roman" pitchFamily="16" charset="0"/>
                <a:cs typeface="Times New Roman" pitchFamily="16" charset="0"/>
              </a:rPr>
              <a:t>       Кристаллы применяют при создании телефонов, фото и видео камер, жидкокристаллических телевизоров</a:t>
            </a:r>
            <a:r>
              <a:rPr lang="ru-RU" sz="1600" b="1" dirty="0" smtClean="0">
                <a:solidFill>
                  <a:srgbClr val="666699"/>
                </a:solidFill>
                <a:latin typeface="Times New Roman" pitchFamily="16" charset="0"/>
                <a:cs typeface="Times New Roman" pitchFamily="16" charset="0"/>
              </a:rPr>
              <a:t>. </a:t>
            </a:r>
            <a:br>
              <a:rPr lang="ru-RU" sz="1600" b="1" dirty="0" smtClean="0">
                <a:solidFill>
                  <a:srgbClr val="666699"/>
                </a:solidFill>
                <a:latin typeface="Times New Roman" pitchFamily="16" charset="0"/>
                <a:cs typeface="Times New Roman" pitchFamily="16" charset="0"/>
              </a:rPr>
            </a:br>
            <a:endParaRPr lang="ru-RU" sz="1600" dirty="0"/>
          </a:p>
        </p:txBody>
      </p:sp>
      <p:sp>
        <p:nvSpPr>
          <p:cNvPr id="3" name="Содержимое 2"/>
          <p:cNvSpPr>
            <a:spLocks noGrp="1"/>
          </p:cNvSpPr>
          <p:nvPr>
            <p:ph idx="1"/>
          </p:nvPr>
        </p:nvSpPr>
        <p:spPr>
          <a:xfrm>
            <a:off x="5715008" y="5000636"/>
            <a:ext cx="2971792" cy="1125527"/>
          </a:xfrm>
        </p:spPr>
        <p:txBody>
          <a:bodyPr/>
          <a:lstStyle/>
          <a:p>
            <a:pPr>
              <a:buNone/>
            </a:pPr>
            <a:r>
              <a:rPr lang="ru-RU" dirty="0" smtClean="0"/>
              <a:t> </a:t>
            </a:r>
            <a:endParaRPr lang="ru-RU" dirty="0"/>
          </a:p>
        </p:txBody>
      </p:sp>
      <p:pic>
        <p:nvPicPr>
          <p:cNvPr id="4" name="Picture 7"/>
          <p:cNvPicPr>
            <a:picLocks noChangeAspect="1" noChangeArrowheads="1"/>
          </p:cNvPicPr>
          <p:nvPr/>
        </p:nvPicPr>
        <p:blipFill>
          <a:blip r:embed="rId2"/>
          <a:srcRect/>
          <a:stretch>
            <a:fillRect/>
          </a:stretch>
        </p:blipFill>
        <p:spPr bwMode="auto">
          <a:xfrm>
            <a:off x="5072065" y="2428868"/>
            <a:ext cx="1785951" cy="1714512"/>
          </a:xfrm>
          <a:prstGeom prst="rect">
            <a:avLst/>
          </a:prstGeom>
          <a:noFill/>
          <a:ln w="9525">
            <a:noFill/>
            <a:round/>
            <a:headEnd/>
            <a:tailEnd/>
          </a:ln>
        </p:spPr>
      </p:pic>
      <p:pic>
        <p:nvPicPr>
          <p:cNvPr id="5" name="Picture 5"/>
          <p:cNvPicPr>
            <a:picLocks noChangeAspect="1" noChangeArrowheads="1"/>
          </p:cNvPicPr>
          <p:nvPr/>
        </p:nvPicPr>
        <p:blipFill>
          <a:blip r:embed="rId3"/>
          <a:srcRect/>
          <a:stretch>
            <a:fillRect/>
          </a:stretch>
        </p:blipFill>
        <p:spPr bwMode="auto">
          <a:xfrm>
            <a:off x="5357818" y="214290"/>
            <a:ext cx="3034865" cy="1785950"/>
          </a:xfrm>
          <a:prstGeom prst="rect">
            <a:avLst/>
          </a:prstGeom>
          <a:noFill/>
          <a:ln w="9525">
            <a:noFill/>
            <a:round/>
            <a:headEnd/>
            <a:tailEnd/>
          </a:ln>
        </p:spPr>
      </p:pic>
      <p:pic>
        <p:nvPicPr>
          <p:cNvPr id="6" name="Picture 4"/>
          <p:cNvPicPr>
            <a:picLocks noChangeAspect="1" noChangeArrowheads="1"/>
          </p:cNvPicPr>
          <p:nvPr/>
        </p:nvPicPr>
        <p:blipFill>
          <a:blip r:embed="rId4"/>
          <a:srcRect/>
          <a:stretch>
            <a:fillRect/>
          </a:stretch>
        </p:blipFill>
        <p:spPr bwMode="auto">
          <a:xfrm>
            <a:off x="6858016" y="2500306"/>
            <a:ext cx="1785951" cy="1571636"/>
          </a:xfrm>
          <a:prstGeom prst="rect">
            <a:avLst/>
          </a:prstGeom>
          <a:noFill/>
          <a:ln w="9525">
            <a:noFill/>
            <a:round/>
            <a:headEnd/>
            <a:tailEnd/>
          </a:ln>
        </p:spPr>
      </p:pic>
      <p:pic>
        <p:nvPicPr>
          <p:cNvPr id="7" name="Picture 8"/>
          <p:cNvPicPr>
            <a:picLocks noChangeAspect="1" noChangeArrowheads="1"/>
          </p:cNvPicPr>
          <p:nvPr/>
        </p:nvPicPr>
        <p:blipFill>
          <a:blip r:embed="rId5"/>
          <a:srcRect/>
          <a:stretch>
            <a:fillRect/>
          </a:stretch>
        </p:blipFill>
        <p:spPr bwMode="auto">
          <a:xfrm>
            <a:off x="5429256" y="4286256"/>
            <a:ext cx="3000396" cy="2214578"/>
          </a:xfrm>
          <a:prstGeom prst="rect">
            <a:avLst/>
          </a:prstGeom>
          <a:noFill/>
          <a:ln w="9525">
            <a:noFill/>
            <a:round/>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084248"/>
          </a:xfrm>
        </p:spPr>
        <p:txBody>
          <a:bodyPr>
            <a:noAutofit/>
          </a:bodyPr>
          <a:lstStyle/>
          <a:p>
            <a:r>
              <a:rPr lang="ru-RU" sz="2800" dirty="0" smtClean="0">
                <a:solidFill>
                  <a:srgbClr val="0070C0"/>
                </a:solidFill>
              </a:rPr>
              <a:t>Кристаллы из соли.</a:t>
            </a:r>
            <a:endParaRPr lang="ru-RU" sz="2800" dirty="0">
              <a:solidFill>
                <a:srgbClr val="0070C0"/>
              </a:solidFill>
            </a:endParaRPr>
          </a:p>
        </p:txBody>
      </p:sp>
      <p:sp>
        <p:nvSpPr>
          <p:cNvPr id="4" name="Текст 3"/>
          <p:cNvSpPr>
            <a:spLocks noGrp="1"/>
          </p:cNvSpPr>
          <p:nvPr>
            <p:ph type="body" sz="half" idx="2"/>
          </p:nvPr>
        </p:nvSpPr>
        <p:spPr/>
        <p:txBody>
          <a:bodyPr>
            <a:normAutofit/>
          </a:bodyPr>
          <a:lstStyle/>
          <a:p>
            <a:r>
              <a:rPr lang="ru-RU" sz="2400" b="1" dirty="0" smtClean="0">
                <a:solidFill>
                  <a:srgbClr val="7030A0"/>
                </a:solidFill>
                <a:latin typeface="Times New Roman" pitchFamily="18" charset="0"/>
                <a:cs typeface="Times New Roman" pitchFamily="18" charset="0"/>
              </a:rPr>
              <a:t>Для того, чтобы вырастить кристаллы из соли нам потребуются: соль, вода, деревянные шпажки, нитка, гвоздики.</a:t>
            </a:r>
            <a:endParaRPr lang="ru-RU" sz="2400" b="1" dirty="0">
              <a:solidFill>
                <a:srgbClr val="7030A0"/>
              </a:solidFill>
              <a:latin typeface="Times New Roman" pitchFamily="18" charset="0"/>
              <a:cs typeface="Times New Roman" pitchFamily="18" charset="0"/>
            </a:endParaRPr>
          </a:p>
        </p:txBody>
      </p:sp>
      <p:pic>
        <p:nvPicPr>
          <p:cNvPr id="8" name="Picture 5"/>
          <p:cNvPicPr>
            <a:picLocks noChangeAspect="1" noChangeArrowheads="1"/>
          </p:cNvPicPr>
          <p:nvPr/>
        </p:nvPicPr>
        <p:blipFill>
          <a:blip r:embed="rId3"/>
          <a:srcRect/>
          <a:stretch>
            <a:fillRect/>
          </a:stretch>
        </p:blipFill>
        <p:spPr bwMode="auto">
          <a:xfrm>
            <a:off x="1785918" y="5357826"/>
            <a:ext cx="1928813" cy="1135063"/>
          </a:xfrm>
          <a:prstGeom prst="rect">
            <a:avLst/>
          </a:prstGeom>
          <a:noFill/>
          <a:ln w="9525" cap="flat">
            <a:noFill/>
            <a:round/>
            <a:headEnd/>
            <a:tailEnd/>
          </a:ln>
          <a:effectLst/>
        </p:spPr>
      </p:pic>
      <p:pic>
        <p:nvPicPr>
          <p:cNvPr id="10" name="Picture 4"/>
          <p:cNvPicPr>
            <a:picLocks noGrp="1" noChangeAspect="1" noChangeArrowheads="1"/>
          </p:cNvPicPr>
          <p:nvPr>
            <p:ph idx="1"/>
          </p:nvPr>
        </p:nvPicPr>
        <p:blipFill>
          <a:blip r:embed="rId4"/>
          <a:srcRect/>
          <a:stretch>
            <a:fillRect/>
          </a:stretch>
        </p:blipFill>
        <p:spPr bwMode="auto">
          <a:xfrm>
            <a:off x="3733928" y="1214422"/>
            <a:ext cx="4844893" cy="4214842"/>
          </a:xfrm>
          <a:prstGeom prst="rect">
            <a:avLst/>
          </a:prstGeom>
          <a:noFill/>
          <a:ln w="9525">
            <a:noFill/>
            <a:round/>
            <a:headEnd/>
            <a:tailEnd/>
          </a:ln>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Текст 3"/>
          <p:cNvSpPr>
            <a:spLocks noGrp="1"/>
          </p:cNvSpPr>
          <p:nvPr>
            <p:ph type="body" sz="half" idx="2"/>
          </p:nvPr>
        </p:nvSpPr>
        <p:spPr>
          <a:xfrm>
            <a:off x="457200" y="571480"/>
            <a:ext cx="3008313" cy="5554683"/>
          </a:xfrm>
        </p:spPr>
        <p:txBody>
          <a:bodyPr>
            <a:noAutofit/>
          </a:bodyPr>
          <a:lstStyle/>
          <a:p>
            <a:r>
              <a:rPr lang="ru-RU" sz="2400" dirty="0" smtClean="0">
                <a:solidFill>
                  <a:srgbClr val="7030A0"/>
                </a:solidFill>
                <a:latin typeface="Times New Roman" pitchFamily="18" charset="0"/>
                <a:cs typeface="Times New Roman" pitchFamily="18" charset="0"/>
              </a:rPr>
              <a:t>В горячую воду засыпаем соли столько, пока она не перестанет растворяться. Один конец нитки привязываем к деревянной шпажки (карандашу), а ко второму привязываем  груз (гвоздик). Опускаем нитку с грузом в солёный раствор , а карандаш кладём на горлышко банки.</a:t>
            </a:r>
            <a:endParaRPr lang="ru-RU" sz="2400" dirty="0">
              <a:solidFill>
                <a:srgbClr val="7030A0"/>
              </a:solidFill>
              <a:latin typeface="Times New Roman" pitchFamily="18" charset="0"/>
              <a:cs typeface="Times New Roman" pitchFamily="18" charset="0"/>
            </a:endParaRPr>
          </a:p>
        </p:txBody>
      </p:sp>
      <p:pic>
        <p:nvPicPr>
          <p:cNvPr id="8" name="Содержимое 6" descr="SDC11329.JPG"/>
          <p:cNvPicPr>
            <a:picLocks noGrp="1" noChangeAspect="1"/>
          </p:cNvPicPr>
          <p:nvPr>
            <p:ph idx="1"/>
          </p:nvPr>
        </p:nvPicPr>
        <p:blipFill>
          <a:blip r:embed="rId3" cstate="print"/>
          <a:stretch>
            <a:fillRect/>
          </a:stretch>
        </p:blipFill>
        <p:spPr>
          <a:xfrm>
            <a:off x="3575050" y="714356"/>
            <a:ext cx="5111750" cy="5000660"/>
          </a:xfrm>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98496"/>
          </a:xfrm>
        </p:spPr>
        <p:txBody>
          <a:bodyPr>
            <a:noAutofit/>
          </a:bodyPr>
          <a:lstStyle/>
          <a:p>
            <a:r>
              <a:rPr lang="ru-RU" sz="2400" dirty="0" smtClean="0">
                <a:solidFill>
                  <a:srgbClr val="0070C0"/>
                </a:solidFill>
              </a:rPr>
              <a:t>  Кристаллы из медного купороса</a:t>
            </a:r>
            <a:endParaRPr lang="ru-RU" sz="2400" dirty="0">
              <a:solidFill>
                <a:srgbClr val="0070C0"/>
              </a:solidFill>
            </a:endParaRPr>
          </a:p>
        </p:txBody>
      </p:sp>
      <p:pic>
        <p:nvPicPr>
          <p:cNvPr id="5" name="Содержимое 4" descr="IMG_20170320_183703.jpg"/>
          <p:cNvPicPr>
            <a:picLocks noGrp="1" noChangeAspect="1"/>
          </p:cNvPicPr>
          <p:nvPr>
            <p:ph idx="1"/>
          </p:nvPr>
        </p:nvPicPr>
        <p:blipFill>
          <a:blip r:embed="rId3" cstate="print"/>
          <a:stretch>
            <a:fillRect/>
          </a:stretch>
        </p:blipFill>
        <p:spPr>
          <a:xfrm>
            <a:off x="3936007" y="273050"/>
            <a:ext cx="4389835" cy="5853113"/>
          </a:xfrm>
        </p:spPr>
      </p:pic>
      <p:sp>
        <p:nvSpPr>
          <p:cNvPr id="4" name="Текст 3"/>
          <p:cNvSpPr>
            <a:spLocks noGrp="1"/>
          </p:cNvSpPr>
          <p:nvPr>
            <p:ph type="body" sz="half" idx="2"/>
          </p:nvPr>
        </p:nvSpPr>
        <p:spPr/>
        <p:txBody>
          <a:bodyPr>
            <a:normAutofit/>
          </a:bodyPr>
          <a:lstStyle/>
          <a:p>
            <a:r>
              <a:rPr lang="ru-RU" sz="2800" b="1" dirty="0" smtClean="0">
                <a:solidFill>
                  <a:srgbClr val="7030A0"/>
                </a:solidFill>
                <a:latin typeface="Times New Roman" pitchFamily="18" charset="0"/>
                <a:cs typeface="Times New Roman" pitchFamily="18" charset="0"/>
              </a:rPr>
              <a:t>Следующий рецепт. Для него нам потребуется: медный купорос, тёплая вода, конструкция из предыдущего рецепта. </a:t>
            </a:r>
            <a:endParaRPr lang="ru-RU" sz="2800" b="1" dirty="0">
              <a:solidFill>
                <a:srgbClr val="7030A0"/>
              </a:solidFill>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12744"/>
          </a:xfrm>
        </p:spPr>
        <p:txBody>
          <a:bodyPr/>
          <a:lstStyle/>
          <a:p>
            <a:r>
              <a:rPr lang="ru-RU" dirty="0" smtClean="0"/>
              <a:t>  </a:t>
            </a:r>
            <a:endParaRPr lang="ru-RU" dirty="0"/>
          </a:p>
        </p:txBody>
      </p:sp>
      <p:sp>
        <p:nvSpPr>
          <p:cNvPr id="4" name="Текст 3"/>
          <p:cNvSpPr>
            <a:spLocks noGrp="1"/>
          </p:cNvSpPr>
          <p:nvPr>
            <p:ph type="body" sz="half" idx="2"/>
          </p:nvPr>
        </p:nvSpPr>
        <p:spPr>
          <a:xfrm>
            <a:off x="457201" y="1435100"/>
            <a:ext cx="2757478" cy="4691063"/>
          </a:xfrm>
        </p:spPr>
        <p:txBody>
          <a:bodyPr>
            <a:normAutofit/>
          </a:bodyPr>
          <a:lstStyle/>
          <a:p>
            <a:r>
              <a:rPr lang="ru-RU" sz="2800" b="1" dirty="0" smtClean="0">
                <a:solidFill>
                  <a:srgbClr val="7030A0"/>
                </a:solidFill>
                <a:latin typeface="Times New Roman" pitchFamily="18" charset="0"/>
                <a:cs typeface="Times New Roman" pitchFamily="18" charset="0"/>
              </a:rPr>
              <a:t>Проделываем те же действия, что и с солью. Медный купорос засыпаем в воду, погружаем  грузик и нить в раствор.</a:t>
            </a:r>
            <a:endParaRPr lang="ru-RU" sz="2800" b="1" dirty="0">
              <a:solidFill>
                <a:srgbClr val="7030A0"/>
              </a:solidFill>
              <a:latin typeface="Times New Roman" pitchFamily="18" charset="0"/>
              <a:cs typeface="Times New Roman" pitchFamily="18" charset="0"/>
            </a:endParaRPr>
          </a:p>
        </p:txBody>
      </p:sp>
      <p:pic>
        <p:nvPicPr>
          <p:cNvPr id="1026" name="Picture 2" descr="C:\Users\dfghj\Desktop\Новая папка (3)\фото к презентации\SDC11613.JPG"/>
          <p:cNvPicPr>
            <a:picLocks noGrp="1" noChangeAspect="1" noChangeArrowheads="1"/>
          </p:cNvPicPr>
          <p:nvPr>
            <p:ph idx="1"/>
          </p:nvPr>
        </p:nvPicPr>
        <p:blipFill>
          <a:blip r:embed="rId3" cstate="print"/>
          <a:srcRect/>
          <a:stretch>
            <a:fillRect/>
          </a:stretch>
        </p:blipFill>
        <p:spPr bwMode="auto">
          <a:xfrm>
            <a:off x="3208146" y="928670"/>
            <a:ext cx="5650134" cy="5286412"/>
          </a:xfrm>
          <a:prstGeom prst="rect">
            <a:avLst/>
          </a:prstGeom>
          <a:noFill/>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7030A0"/>
                </a:solidFill>
              </a:rPr>
              <a:t>Мини-музей «Самоцветы».</a:t>
            </a:r>
            <a:endParaRPr lang="ru-RU" sz="2800" dirty="0">
              <a:solidFill>
                <a:srgbClr val="7030A0"/>
              </a:solidFill>
            </a:endParaRPr>
          </a:p>
        </p:txBody>
      </p:sp>
      <p:pic>
        <p:nvPicPr>
          <p:cNvPr id="7170" name="Picture 2" descr="C:\Users\dfghj\Desktop\Новая папка (3)\фото к презентации\SDC11694.JPG"/>
          <p:cNvPicPr>
            <a:picLocks noGrp="1" noChangeAspect="1" noChangeArrowheads="1"/>
          </p:cNvPicPr>
          <p:nvPr>
            <p:ph idx="1"/>
          </p:nvPr>
        </p:nvPicPr>
        <p:blipFill>
          <a:blip r:embed="rId2" cstate="print"/>
          <a:srcRect/>
          <a:stretch>
            <a:fillRect/>
          </a:stretch>
        </p:blipFill>
        <p:spPr bwMode="auto">
          <a:xfrm>
            <a:off x="1000101" y="1285860"/>
            <a:ext cx="7286676" cy="5143536"/>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380</Words>
  <Application>Microsoft Office PowerPoint</Application>
  <PresentationFormat>Экран (4:3)</PresentationFormat>
  <Paragraphs>30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Педагогический проект  «Выращивание кристаллов в домашних условиях»  </vt:lpstr>
      <vt:lpstr>Цель проекта: провести исследование по выращиванию кристалла.    Задачи исследования:       1.Узнать, что такое кристалл;       2.Какие бывают кристаллы;       3.Создать условия для роста кристаллов и провести эксперимент;       4.Проанализировать полученные результаты.</vt:lpstr>
      <vt:lpstr> Название «кристалл» произошло от двух греческих слов – «холод» и «застывать», т.е. в древности это означало «застывший лед». По данным энциклопедии, кристалл – это твердое тело. Частички, из которых состоит кристалл, выстраиваются и соединяются вместе различными способами. Из-за этого кристаллы могут иметь различные формы и размеры.</vt:lpstr>
      <vt:lpstr>Применение кристаллов в науке и технике очень разнообразны. Например, каменная соль давно вошла в жизнь человека. Мы называем ее в быту просто солью. Невозможно представить, как бы мы без нее обходились. В древности страны, куда ее завозили, платили цену, равную золоту: за килограмм соли – килограмм золотого песка.        Самый твердый из природных минералов – алмаз. Благодаря своей твердости алмаз играет большую роль в технике. Алмазными пилами распиливают камни. Вся часовая промышленность работает на искусственных рубинах. Рубин применят при создании лазера. Оказывается, кристалл рубина усиливает свет. Лазер светит ярче тысячи солнц!        Кристаллы применяют при создании телефонов, фото и видео камер, жидкокристаллических телевизоров.  </vt:lpstr>
      <vt:lpstr>Кристаллы из соли.</vt:lpstr>
      <vt:lpstr>    </vt:lpstr>
      <vt:lpstr>  Кристаллы из медного купороса</vt:lpstr>
      <vt:lpstr>  </vt:lpstr>
      <vt:lpstr>Мини-музей «Самоцветы».</vt:lpstr>
      <vt:lpstr>  </vt:lpstr>
      <vt:lpstr> </vt:lpstr>
      <vt:lpstr>Примерка.</vt:lpstr>
      <vt:lpstr>А вот какие кристаллы у нас получились.</vt:lpstr>
      <vt:lpstr> </vt:lpstr>
      <vt:lpstr>Спасибо за внимание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Выращивание кристаллов в домашних условиях</dc:title>
  <dc:creator>dfghj</dc:creator>
  <cp:lastModifiedBy>а</cp:lastModifiedBy>
  <cp:revision>45</cp:revision>
  <dcterms:created xsi:type="dcterms:W3CDTF">2017-03-20T15:54:18Z</dcterms:created>
  <dcterms:modified xsi:type="dcterms:W3CDTF">2023-01-30T10:51:21Z</dcterms:modified>
</cp:coreProperties>
</file>